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4" r:id="rId3"/>
    <p:sldId id="265" r:id="rId4"/>
    <p:sldId id="256" r:id="rId5"/>
    <p:sldId id="258" r:id="rId6"/>
    <p:sldId id="269" r:id="rId7"/>
    <p:sldId id="259" r:id="rId8"/>
    <p:sldId id="263" r:id="rId9"/>
    <p:sldId id="266" r:id="rId10"/>
    <p:sldId id="262" r:id="rId11"/>
    <p:sldId id="271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1354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7486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483321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83047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4032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77909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97158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204599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3393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401049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694227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35990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4E787-8CB0-45D8-8783-F725B5FE5331}" type="datetimeFigureOut">
              <a:rPr lang="ru-RU" smtClean="0"/>
              <a:pPr/>
              <a:t>03.02.2016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77DC0A-F181-4E35-8F85-8045C820350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85940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pn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jpeg"/><Relationship Id="rId4" Type="http://schemas.openxmlformats.org/officeDocument/2006/relationships/image" Target="../media/image16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alpha\Vostrova_SS$\Мои документы\фоны\bv10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251520" y="0"/>
            <a:ext cx="820891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Checking up the homework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Ex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A.   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P 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133</a:t>
            </a:r>
            <a:r>
              <a:rPr lang="en-US" sz="2400" b="1" dirty="0" smtClean="0"/>
              <a:t>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 Method   </a:t>
            </a:r>
            <a:r>
              <a:rPr lang="en-US" sz="24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“Identification”  </a:t>
            </a:r>
            <a:endParaRPr lang="ru-RU" sz="2400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im3-tub-kz.yandex.net/i?id=f6b0a02aa7580c0ea2bcb4a915ee3892&amp;n=33&amp;h=190&amp;w=1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5301208"/>
            <a:ext cx="792088" cy="1308668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395536" y="1196752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Omar is going to wear                                     Omar is going to   take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95536" y="2132856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Asel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is going to wear                                       </a:t>
            </a:r>
            <a:r>
              <a:rPr lang="en-US" sz="20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Asel</a:t>
            </a:r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is going to  take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536" y="3284984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Sasha  is going to wear                                     Sasha  is going to   take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7544" y="4437112"/>
            <a:ext cx="8280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Sara  is going to wear                                     Sara  is going to   take </a:t>
            </a:r>
            <a:endParaRPr lang="ru-RU" sz="20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2" name="Picture 4" descr="http://cdn-3.freeclipartnow.com/d/37352-2/bowling-ball-bag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5616" y="5373216"/>
            <a:ext cx="939628" cy="1281312"/>
          </a:xfrm>
          <a:prstGeom prst="rect">
            <a:avLst/>
          </a:prstGeom>
          <a:noFill/>
        </p:spPr>
      </p:pic>
      <p:pic>
        <p:nvPicPr>
          <p:cNvPr id="2054" name="Picture 6" descr="http://images.easyfreeclipart.com/96/green-tshirt-clip-art-blank-short-sleeve-this-image-is-96367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51720" y="5445224"/>
            <a:ext cx="1291275" cy="1209495"/>
          </a:xfrm>
          <a:prstGeom prst="rect">
            <a:avLst/>
          </a:prstGeom>
          <a:noFill/>
        </p:spPr>
      </p:pic>
      <p:pic>
        <p:nvPicPr>
          <p:cNvPr id="2056" name="Picture 8" descr="http://www.modaesintisi.net/wp-content/uploads/Sar%C4%B1-d%C3%BC%C4%9Fmeli-yazl%C4%B1k-bayan-klo%C5%9F-etek-modeli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75856" y="5301208"/>
            <a:ext cx="1443762" cy="1268760"/>
          </a:xfrm>
          <a:prstGeom prst="rect">
            <a:avLst/>
          </a:prstGeom>
          <a:noFill/>
        </p:spPr>
      </p:pic>
      <p:pic>
        <p:nvPicPr>
          <p:cNvPr id="2058" name="Picture 10" descr="https://herschelian.files.wordpress.com/2012/06/green-hat-1.jpg"/>
          <p:cNvPicPr>
            <a:picLocks noChangeAspect="1" noChangeArrowheads="1"/>
          </p:cNvPicPr>
          <p:nvPr/>
        </p:nvPicPr>
        <p:blipFill>
          <a:blip r:embed="rId7" cstate="print"/>
          <a:srcRect l="10000" r="5000"/>
          <a:stretch>
            <a:fillRect/>
          </a:stretch>
        </p:blipFill>
        <p:spPr bwMode="auto">
          <a:xfrm>
            <a:off x="4860032" y="5301208"/>
            <a:ext cx="1224136" cy="1268760"/>
          </a:xfrm>
          <a:prstGeom prst="rect">
            <a:avLst/>
          </a:prstGeom>
          <a:noFill/>
        </p:spPr>
      </p:pic>
      <p:pic>
        <p:nvPicPr>
          <p:cNvPr id="2060" name="Picture 12" descr="http://www.clipartgratis.it/foto/abbigliamento/uomo/clipart_vestiti_uomo_40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156176" y="5301208"/>
            <a:ext cx="1375749" cy="1224136"/>
          </a:xfrm>
          <a:prstGeom prst="rect">
            <a:avLst/>
          </a:prstGeom>
          <a:noFill/>
        </p:spPr>
      </p:pic>
      <p:pic>
        <p:nvPicPr>
          <p:cNvPr id="2062" name="Picture 14" descr="http://3.imimg.com/data3/UB/FD/MY-2312788/men-pullovers-250x250.jp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275856" y="3861048"/>
            <a:ext cx="1368152" cy="1368152"/>
          </a:xfrm>
          <a:prstGeom prst="rect">
            <a:avLst/>
          </a:prstGeom>
          <a:noFill/>
        </p:spPr>
      </p:pic>
      <p:pic>
        <p:nvPicPr>
          <p:cNvPr id="2064" name="Picture 16" descr="https://im1-tub-kz.yandex.net/i?id=067aac2e8699d403c65419bbd90ee32d&amp;n=33&amp;h=190&amp;w=277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347864" y="2708920"/>
            <a:ext cx="1368152" cy="938444"/>
          </a:xfrm>
          <a:prstGeom prst="rect">
            <a:avLst/>
          </a:prstGeom>
          <a:noFill/>
        </p:spPr>
      </p:pic>
      <p:pic>
        <p:nvPicPr>
          <p:cNvPr id="2066" name="Picture 18" descr="https://im1-tub-kz.yandex.net/i?id=554fe0d910752de34850a7c3359a29a8&amp;n=33&amp;h=190&amp;w=12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740352" y="3717032"/>
            <a:ext cx="1152145" cy="1512193"/>
          </a:xfrm>
          <a:prstGeom prst="rect">
            <a:avLst/>
          </a:prstGeom>
          <a:noFill/>
        </p:spPr>
      </p:pic>
      <p:pic>
        <p:nvPicPr>
          <p:cNvPr id="2070" name="Picture 22" descr="http://p.lefux.com/61/20130326/X00010KUXE/cartoon-hand-bag-large-cosmetic-bag-ladies-hand-grab-bag-lad-5734775-big.jp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668344" y="5301208"/>
            <a:ext cx="1224136" cy="1224136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726717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19256" cy="579350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Translate the following sentences</a:t>
            </a:r>
            <a:endParaRPr lang="ru-RU" dirty="0"/>
          </a:p>
          <a:p>
            <a:r>
              <a:rPr lang="kk-KZ" b="1" dirty="0"/>
              <a:t>1.</a:t>
            </a:r>
            <a:r>
              <a:rPr lang="kk-KZ" dirty="0"/>
              <a:t>Менің атым Джейн.</a:t>
            </a:r>
            <a:endParaRPr lang="ru-RU" dirty="0"/>
          </a:p>
          <a:p>
            <a:r>
              <a:rPr lang="kk-KZ" b="1" dirty="0"/>
              <a:t>2.</a:t>
            </a:r>
            <a:r>
              <a:rPr lang="kk-KZ" dirty="0"/>
              <a:t>Мен сіздермен  мамандық жөнінде –өз ойымды бөліскім келеді.</a:t>
            </a:r>
            <a:endParaRPr lang="ru-RU" dirty="0"/>
          </a:p>
          <a:p>
            <a:r>
              <a:rPr lang="kk-KZ" b="1" dirty="0"/>
              <a:t>3.</a:t>
            </a:r>
            <a:r>
              <a:rPr lang="kk-KZ" dirty="0"/>
              <a:t>Менің арманым дәрігер болу.</a:t>
            </a:r>
            <a:endParaRPr lang="ru-RU" dirty="0"/>
          </a:p>
          <a:p>
            <a:r>
              <a:rPr lang="kk-KZ" b="1" dirty="0"/>
              <a:t>4.</a:t>
            </a:r>
            <a:r>
              <a:rPr lang="kk-KZ" dirty="0"/>
              <a:t>Дәрігер құрметті де , маңызды мамандық.</a:t>
            </a:r>
            <a:endParaRPr lang="ru-RU" dirty="0"/>
          </a:p>
          <a:p>
            <a:r>
              <a:rPr lang="kk-KZ" b="1" dirty="0"/>
              <a:t>5.</a:t>
            </a:r>
            <a:r>
              <a:rPr lang="kk-KZ" dirty="0"/>
              <a:t>Мен науқастарды емдеймін  </a:t>
            </a:r>
            <a:r>
              <a:rPr lang="kk-KZ" dirty="0" smtClean="0"/>
              <a:t>және </a:t>
            </a:r>
            <a:r>
              <a:rPr lang="kk-KZ" dirty="0"/>
              <a:t>сырқаттарынан айығуға көмектесемін.</a:t>
            </a:r>
            <a:endParaRPr lang="ru-RU" dirty="0"/>
          </a:p>
          <a:p>
            <a:r>
              <a:rPr lang="kk-KZ" b="1" dirty="0"/>
              <a:t>6.</a:t>
            </a:r>
            <a:r>
              <a:rPr lang="kk-KZ" dirty="0"/>
              <a:t>Елімнің халқы бай әрі дені  сау болса мен бақытты боламын .</a:t>
            </a:r>
            <a:endParaRPr lang="ru-RU" dirty="0"/>
          </a:p>
          <a:p>
            <a:r>
              <a:rPr lang="kk-KZ" b="1" dirty="0"/>
              <a:t>7. </a:t>
            </a:r>
            <a:r>
              <a:rPr lang="kk-KZ" dirty="0"/>
              <a:t>Жиырма бес  жаста болғанда сен кім болғың келеді?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58050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38442" y="476672"/>
            <a:ext cx="8490017" cy="1754326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Homework. </a:t>
            </a:r>
          </a:p>
          <a:p>
            <a:pPr algn="ctr"/>
            <a:r>
              <a:rPr lang="en-US" sz="5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Write an essay    “I’ll be a …” </a:t>
            </a:r>
            <a:endParaRPr lang="ru-RU" sz="5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ChangeArrowheads="1"/>
          </p:cNvSpPr>
          <p:nvPr/>
        </p:nvSpPr>
        <p:spPr bwMode="auto">
          <a:xfrm>
            <a:off x="3419872" y="0"/>
            <a:ext cx="2000868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Method “Moon”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899592" y="620688"/>
          <a:ext cx="7488831" cy="4824536"/>
        </p:xfrm>
        <a:graphic>
          <a:graphicData uri="http://schemas.openxmlformats.org/drawingml/2006/table">
            <a:tbl>
              <a:tblPr/>
              <a:tblGrid>
                <a:gridCol w="2255579"/>
                <a:gridCol w="2616626"/>
                <a:gridCol w="2616626"/>
              </a:tblGrid>
              <a:tr h="79208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- full moon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I understand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0" marR="42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-half moon 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I understood half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0" marR="42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Calibri"/>
                          <a:cs typeface="Times New Roman"/>
                        </a:rPr>
                        <a:t>- new moon </a:t>
                      </a:r>
                      <a:endParaRPr lang="ru-RU" sz="1600" dirty="0"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I don't understand </a:t>
                      </a:r>
                      <a:endParaRPr lang="en-US" sz="1600" dirty="0" smtClean="0">
                        <a:solidFill>
                          <a:srgbClr val="002060"/>
                        </a:solidFill>
                        <a:latin typeface="Times New Roman"/>
                        <a:ea typeface="Calibri"/>
                        <a:cs typeface="Times New Roman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many </a:t>
                      </a:r>
                      <a:r>
                        <a:rPr lang="en-US" sz="1600" dirty="0">
                          <a:solidFill>
                            <a:srgbClr val="00206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tasks </a:t>
                      </a:r>
                      <a:endParaRPr lang="ru-RU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2200" marR="42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324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00" marR="42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7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00" marR="42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7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42200" marR="4220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26628" name="Object 4"/>
          <p:cNvGraphicFramePr>
            <a:graphicFrameLocks noChangeAspect="1"/>
          </p:cNvGraphicFramePr>
          <p:nvPr/>
        </p:nvGraphicFramePr>
        <p:xfrm>
          <a:off x="2267744" y="620688"/>
          <a:ext cx="576064" cy="576064"/>
        </p:xfrm>
        <a:graphic>
          <a:graphicData uri="http://schemas.openxmlformats.org/presentationml/2006/ole">
            <p:oleObj spid="_x0000_s26628" name="Точечный рисунок" r:id="rId3" imgW="466543" imgH="466543" progId="Paint.Picture">
              <p:embed/>
            </p:oleObj>
          </a:graphicData>
        </a:graphic>
      </p:graphicFrame>
      <p:graphicFrame>
        <p:nvGraphicFramePr>
          <p:cNvPr id="26627" name="Object 3"/>
          <p:cNvGraphicFramePr>
            <a:graphicFrameLocks noChangeAspect="1"/>
          </p:cNvGraphicFramePr>
          <p:nvPr/>
        </p:nvGraphicFramePr>
        <p:xfrm>
          <a:off x="4572000" y="620688"/>
          <a:ext cx="360040" cy="530119"/>
        </p:xfrm>
        <a:graphic>
          <a:graphicData uri="http://schemas.openxmlformats.org/presentationml/2006/ole">
            <p:oleObj spid="_x0000_s26627" name="Точечный рисунок" r:id="rId4" imgW="352474" imgH="552527" progId="Paint.Picture">
              <p:embed/>
            </p:oleObj>
          </a:graphicData>
        </a:graphic>
      </p:graphicFrame>
      <p:sp>
        <p:nvSpPr>
          <p:cNvPr id="26626" name="Месяц 3"/>
          <p:cNvSpPr>
            <a:spLocks noChangeArrowheads="1"/>
          </p:cNvSpPr>
          <p:nvPr/>
        </p:nvSpPr>
        <p:spPr bwMode="auto">
          <a:xfrm flipH="1">
            <a:off x="7452320" y="692696"/>
            <a:ext cx="373187" cy="504056"/>
          </a:xfrm>
          <a:prstGeom prst="moon">
            <a:avLst>
              <a:gd name="adj" fmla="val 50000"/>
            </a:avLst>
          </a:prstGeom>
          <a:solidFill>
            <a:srgbClr val="FFFF00"/>
          </a:solidFill>
          <a:ln w="25400">
            <a:solidFill>
              <a:srgbClr val="FFC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91264" cy="5001419"/>
          </a:xfrm>
        </p:spPr>
        <p:txBody>
          <a:bodyPr/>
          <a:lstStyle/>
          <a:p>
            <a:pPr>
              <a:buNone/>
            </a:pP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02242758"/>
              </p:ext>
            </p:extLst>
          </p:nvPr>
        </p:nvGraphicFramePr>
        <p:xfrm>
          <a:off x="395536" y="792480"/>
          <a:ext cx="8424936" cy="5638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24936"/>
              </a:tblGrid>
              <a:tr h="5023480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an  artist-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суретші</a:t>
                      </a:r>
                      <a:endParaRPr lang="en-US" sz="28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 programmer</a:t>
                      </a:r>
                      <a:r>
                        <a:rPr lang="kk-KZ" sz="2800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бағдарламашы</a:t>
                      </a:r>
                      <a:endParaRPr lang="en-US" sz="28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 doctor</a:t>
                      </a:r>
                      <a:r>
                        <a:rPr lang="kk-KZ" sz="2800" dirty="0" smtClean="0">
                          <a:solidFill>
                            <a:schemeClr val="bg1"/>
                          </a:solidFill>
                        </a:rPr>
                        <a:t> -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дәрігер</a:t>
                      </a:r>
                      <a:endParaRPr lang="en-US" sz="28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 receptionist</a:t>
                      </a:r>
                      <a:r>
                        <a:rPr lang="kk-KZ" sz="2800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қабылдаушы</a:t>
                      </a:r>
                      <a:endParaRPr lang="en-US" sz="28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 lawyer</a:t>
                      </a:r>
                      <a:r>
                        <a:rPr lang="kk-KZ" sz="2800" dirty="0" smtClean="0">
                          <a:solidFill>
                            <a:schemeClr val="bg1"/>
                          </a:solidFill>
                        </a:rPr>
                        <a:t> -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заңгер</a:t>
                      </a:r>
                      <a:endParaRPr lang="en-US" sz="28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 pilot</a:t>
                      </a:r>
                      <a:r>
                        <a:rPr lang="kk-KZ" sz="2800" dirty="0" smtClean="0">
                          <a:solidFill>
                            <a:schemeClr val="bg1"/>
                          </a:solidFill>
                        </a:rPr>
                        <a:t> –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ұшқыш</a:t>
                      </a:r>
                    </a:p>
                    <a:p>
                      <a:r>
                        <a:rPr lang="kk-KZ" sz="280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 cosmonaut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-ғарышкер</a:t>
                      </a:r>
                      <a:endParaRPr lang="en-US" sz="28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 manager</a:t>
                      </a:r>
                      <a:r>
                        <a:rPr lang="kk-KZ" sz="2800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басшы</a:t>
                      </a:r>
                      <a:endParaRPr lang="en-US" sz="28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 banker</a:t>
                      </a:r>
                      <a:r>
                        <a:rPr lang="kk-KZ" sz="2800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банкир</a:t>
                      </a:r>
                      <a:endParaRPr lang="en-US" sz="28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a designer</a:t>
                      </a:r>
                      <a:r>
                        <a:rPr lang="kk-KZ" sz="2800" dirty="0" smtClean="0">
                          <a:solidFill>
                            <a:schemeClr val="bg1"/>
                          </a:solidFill>
                        </a:rPr>
                        <a:t>-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дизайнер </a:t>
                      </a:r>
                      <a:endParaRPr lang="en-US" sz="28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Noble</a:t>
                      </a:r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 –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құрметті, атақты</a:t>
                      </a:r>
                      <a:endParaRPr lang="en-US" sz="2800" dirty="0" smtClean="0">
                        <a:solidFill>
                          <a:srgbClr val="FFFF00"/>
                        </a:solidFill>
                      </a:endParaRP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Illness</a:t>
                      </a:r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 –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ауру, сырқат </a:t>
                      </a:r>
                    </a:p>
                    <a:p>
                      <a:r>
                        <a:rPr lang="en-US" sz="2800" dirty="0" smtClean="0">
                          <a:solidFill>
                            <a:schemeClr val="bg1"/>
                          </a:solidFill>
                        </a:rPr>
                        <a:t>Wealth</a:t>
                      </a:r>
                      <a:r>
                        <a:rPr lang="en-US" sz="2800" dirty="0" smtClean="0">
                          <a:solidFill>
                            <a:srgbClr val="FFFF00"/>
                          </a:solidFill>
                        </a:rPr>
                        <a:t> - </a:t>
                      </a:r>
                      <a:r>
                        <a:rPr lang="kk-KZ" sz="2800" dirty="0" smtClean="0">
                          <a:solidFill>
                            <a:srgbClr val="FFFF00"/>
                          </a:solidFill>
                        </a:rPr>
                        <a:t>байлық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123728" y="260648"/>
            <a:ext cx="396044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Vocabulary</a:t>
            </a:r>
            <a:r>
              <a:rPr lang="en-US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377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188640"/>
            <a:ext cx="8280920" cy="1661993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>
              <a:spcBef>
                <a:spcPct val="0"/>
              </a:spcBef>
            </a:pPr>
            <a:r>
              <a:rPr lang="en-US" sz="1100" b="1" i="1" dirty="0" smtClean="0">
                <a:solidFill>
                  <a:prstClr val="black"/>
                </a:solidFill>
                <a:ea typeface="+mj-ea"/>
                <a:cs typeface="+mj-cs"/>
              </a:rPr>
              <a:t>         </a:t>
            </a:r>
            <a:r>
              <a:rPr lang="en-US" sz="4000" b="1" i="1" dirty="0" smtClean="0">
                <a:solidFill>
                  <a:prstClr val="black"/>
                </a:solidFill>
                <a:ea typeface="+mj-ea"/>
                <a:cs typeface="+mj-cs"/>
              </a:rPr>
              <a:t>The </a:t>
            </a:r>
            <a:r>
              <a:rPr lang="kk-KZ" sz="4000" b="1" i="1" dirty="0" smtClean="0">
                <a:solidFill>
                  <a:prstClr val="black"/>
                </a:solidFill>
                <a:ea typeface="+mj-ea"/>
                <a:cs typeface="+mj-cs"/>
              </a:rPr>
              <a:t>4</a:t>
            </a:r>
            <a:r>
              <a:rPr lang="en-US" sz="4000" b="1" i="1" baseline="30000" dirty="0" err="1" smtClean="0">
                <a:solidFill>
                  <a:prstClr val="black"/>
                </a:solidFill>
                <a:ea typeface="+mj-ea"/>
                <a:cs typeface="+mj-cs"/>
              </a:rPr>
              <a:t>th</a:t>
            </a:r>
            <a:r>
              <a:rPr lang="en-US" sz="4000" b="1" i="1" dirty="0" smtClean="0">
                <a:solidFill>
                  <a:prstClr val="black"/>
                </a:solidFill>
                <a:ea typeface="+mj-ea"/>
                <a:cs typeface="+mj-cs"/>
              </a:rPr>
              <a:t>  of  February</a:t>
            </a:r>
            <a:r>
              <a:rPr lang="en-US" sz="4000" b="1" i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n-US" sz="4000" b="1" i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n-US" sz="1100" b="1" i="1" dirty="0">
                <a:solidFill>
                  <a:prstClr val="black"/>
                </a:solidFill>
                <a:ea typeface="+mj-ea"/>
                <a:cs typeface="+mj-cs"/>
              </a:rPr>
              <a:t/>
            </a:r>
            <a:br>
              <a:rPr lang="en-US" sz="1100" b="1" i="1" dirty="0">
                <a:solidFill>
                  <a:prstClr val="black"/>
                </a:solidFill>
                <a:ea typeface="+mj-ea"/>
                <a:cs typeface="+mj-cs"/>
              </a:rPr>
            </a:br>
            <a:r>
              <a:rPr lang="en-US" sz="4000" b="1" i="1" dirty="0" smtClean="0">
                <a:solidFill>
                  <a:prstClr val="black"/>
                </a:solidFill>
                <a:ea typeface="+mj-ea"/>
                <a:cs typeface="+mj-cs"/>
              </a:rPr>
              <a:t>I’ll be  a  doctor </a:t>
            </a:r>
            <a:endParaRPr lang="ru-RU" sz="4000" b="1" i="1" dirty="0" smtClean="0">
              <a:solidFill>
                <a:prstClr val="black"/>
              </a:solidFill>
              <a:ea typeface="+mj-ea"/>
              <a:cs typeface="+mj-cs"/>
            </a:endParaRPr>
          </a:p>
          <a:p>
            <a:pPr lvl="0" algn="ctr">
              <a:spcBef>
                <a:spcPct val="0"/>
              </a:spcBef>
            </a:pPr>
            <a:endParaRPr lang="ru-RU" sz="1100" b="1" i="1" dirty="0">
              <a:solidFill>
                <a:prstClr val="black"/>
              </a:solidFill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98048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188640"/>
            <a:ext cx="7772400" cy="1470025"/>
          </a:xfrm>
        </p:spPr>
        <p:txBody>
          <a:bodyPr/>
          <a:lstStyle/>
          <a:p>
            <a:r>
              <a:rPr lang="en-US" dirty="0" smtClean="0"/>
              <a:t>Will+ Infinitive</a:t>
            </a:r>
            <a:br>
              <a:rPr lang="en-US" dirty="0" smtClean="0"/>
            </a:br>
            <a:r>
              <a:rPr lang="en-US" dirty="0" smtClean="0"/>
              <a:t>He  will go to the U.K.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496944" cy="4082008"/>
          </a:xfrm>
        </p:spPr>
        <p:txBody>
          <a:bodyPr/>
          <a:lstStyle/>
          <a:p>
            <a:pPr algn="l"/>
            <a:r>
              <a:rPr lang="en-US" dirty="0" smtClean="0">
                <a:solidFill>
                  <a:schemeClr val="tx1"/>
                </a:solidFill>
              </a:rPr>
              <a:t>Future Infinitive </a:t>
            </a:r>
            <a:r>
              <a:rPr lang="kk-KZ" dirty="0" smtClean="0">
                <a:solidFill>
                  <a:schemeClr val="tx1"/>
                </a:solidFill>
              </a:rPr>
              <a:t>болашақта жасалатын, бірақ алдын ала жоспарланбаған іс- әрекет туралы айтқанда қолданылады.</a:t>
            </a:r>
          </a:p>
          <a:p>
            <a:pPr algn="l"/>
            <a:r>
              <a:rPr lang="kk-KZ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They </a:t>
            </a:r>
            <a:r>
              <a:rPr lang="en-US" dirty="0" smtClean="0">
                <a:solidFill>
                  <a:srgbClr val="FF0000"/>
                </a:solidFill>
              </a:rPr>
              <a:t>will win </a:t>
            </a:r>
            <a:r>
              <a:rPr lang="en-US" dirty="0" smtClean="0">
                <a:solidFill>
                  <a:schemeClr val="tx1"/>
                </a:solidFill>
              </a:rPr>
              <a:t>the game.</a:t>
            </a:r>
          </a:p>
          <a:p>
            <a:pPr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kk-KZ" dirty="0" smtClean="0">
                <a:solidFill>
                  <a:schemeClr val="tx1"/>
                </a:solidFill>
              </a:rPr>
              <a:t>Олар ойыннан жеңеді.</a:t>
            </a:r>
            <a:endParaRPr lang="en-US" dirty="0" smtClean="0">
              <a:solidFill>
                <a:schemeClr val="tx1"/>
              </a:solidFill>
            </a:endParaRPr>
          </a:p>
          <a:p>
            <a:pPr algn="l"/>
            <a:r>
              <a:rPr lang="en-US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My mother </a:t>
            </a:r>
            <a:r>
              <a:rPr lang="en-US" dirty="0" smtClean="0">
                <a:solidFill>
                  <a:srgbClr val="FF0000"/>
                </a:solidFill>
              </a:rPr>
              <a:t>will be </a:t>
            </a:r>
            <a:r>
              <a:rPr lang="en-US" dirty="0" smtClean="0">
                <a:solidFill>
                  <a:schemeClr val="tx1"/>
                </a:solidFill>
              </a:rPr>
              <a:t>sixty next week</a:t>
            </a:r>
            <a:r>
              <a:rPr lang="kk-KZ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kk-KZ" dirty="0">
                <a:solidFill>
                  <a:schemeClr val="tx1"/>
                </a:solidFill>
              </a:rPr>
              <a:t>	</a:t>
            </a:r>
            <a:r>
              <a:rPr lang="kk-KZ" dirty="0" smtClean="0">
                <a:solidFill>
                  <a:schemeClr val="tx1"/>
                </a:solidFill>
              </a:rPr>
              <a:t>Менің анам келесі аптада алпыста болады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622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/>
            </a:r>
            <a:br>
              <a:rPr lang="kk-KZ" dirty="0" smtClean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332656"/>
            <a:ext cx="8784976" cy="633670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1. </a:t>
            </a:r>
            <a:r>
              <a:rPr lang="en-US" dirty="0"/>
              <a:t>a person who drives a </a:t>
            </a:r>
            <a:r>
              <a:rPr lang="en-US" dirty="0" smtClean="0"/>
              <a:t>plane</a:t>
            </a:r>
            <a:r>
              <a:rPr lang="kk-KZ" dirty="0" smtClean="0"/>
              <a:t>    </a:t>
            </a:r>
            <a:endParaRPr lang="ru-RU" dirty="0"/>
          </a:p>
          <a:p>
            <a:r>
              <a:rPr lang="en-US" b="1" dirty="0"/>
              <a:t>2. </a:t>
            </a:r>
            <a:r>
              <a:rPr lang="en-US" dirty="0"/>
              <a:t>a person who drives a car</a:t>
            </a:r>
            <a:endParaRPr lang="ru-RU" dirty="0"/>
          </a:p>
          <a:p>
            <a:r>
              <a:rPr lang="en-US" b="1" dirty="0"/>
              <a:t>3. </a:t>
            </a:r>
            <a:r>
              <a:rPr lang="en-US" dirty="0"/>
              <a:t>a person who works and builds houses.</a:t>
            </a:r>
            <a:endParaRPr lang="ru-RU" dirty="0"/>
          </a:p>
          <a:p>
            <a:r>
              <a:rPr lang="en-US" b="1" dirty="0"/>
              <a:t>4. </a:t>
            </a:r>
            <a:r>
              <a:rPr lang="en-US" dirty="0"/>
              <a:t>a person who teaches students.</a:t>
            </a:r>
            <a:endParaRPr lang="ru-RU" dirty="0"/>
          </a:p>
          <a:p>
            <a:r>
              <a:rPr lang="en-US" b="1" dirty="0"/>
              <a:t>5. </a:t>
            </a:r>
            <a:r>
              <a:rPr lang="en-US" dirty="0"/>
              <a:t>a person who teaches pupils</a:t>
            </a:r>
            <a:endParaRPr lang="ru-RU" dirty="0"/>
          </a:p>
          <a:p>
            <a:r>
              <a:rPr lang="en-US" b="1" dirty="0"/>
              <a:t>6. </a:t>
            </a:r>
            <a:r>
              <a:rPr lang="en-US" dirty="0"/>
              <a:t>a person who </a:t>
            </a:r>
            <a:r>
              <a:rPr lang="en-US" dirty="0" smtClean="0"/>
              <a:t>flies </a:t>
            </a:r>
            <a:r>
              <a:rPr lang="en-US" dirty="0"/>
              <a:t>to the </a:t>
            </a:r>
            <a:r>
              <a:rPr lang="en-US" dirty="0" smtClean="0"/>
              <a:t>moon</a:t>
            </a:r>
            <a:r>
              <a:rPr lang="en-US" dirty="0"/>
              <a:t>.</a:t>
            </a:r>
            <a:endParaRPr lang="ru-RU" dirty="0"/>
          </a:p>
          <a:p>
            <a:r>
              <a:rPr lang="en-US" b="1" dirty="0"/>
              <a:t>7. </a:t>
            </a:r>
            <a:r>
              <a:rPr lang="en-US" dirty="0"/>
              <a:t>a person who studies at the Universities and Institutes</a:t>
            </a:r>
            <a:endParaRPr lang="ru-RU" dirty="0"/>
          </a:p>
          <a:p>
            <a:r>
              <a:rPr lang="en-US" b="1" dirty="0"/>
              <a:t>8. </a:t>
            </a:r>
            <a:r>
              <a:rPr lang="en-US" dirty="0"/>
              <a:t>a person who learns to read and write at school</a:t>
            </a:r>
            <a:r>
              <a:rPr lang="en-US" dirty="0" smtClean="0"/>
              <a:t>.</a:t>
            </a:r>
            <a:endParaRPr lang="kk-KZ" dirty="0" smtClean="0"/>
          </a:p>
          <a:p>
            <a:pPr marL="0" indent="0">
              <a:buNone/>
            </a:pPr>
            <a:r>
              <a:rPr lang="kk-KZ" dirty="0" smtClean="0"/>
              <a:t>					</a:t>
            </a:r>
            <a:endParaRPr lang="ru-RU" dirty="0" smtClean="0"/>
          </a:p>
          <a:p>
            <a:r>
              <a:rPr lang="en-US" b="1" dirty="0" smtClean="0"/>
              <a:t>9</a:t>
            </a:r>
            <a:r>
              <a:rPr lang="en-US" b="1" dirty="0"/>
              <a:t>. </a:t>
            </a:r>
            <a:r>
              <a:rPr lang="en-US" dirty="0"/>
              <a:t>a person who treats a patient</a:t>
            </a:r>
            <a:endParaRPr lang="ru-RU" dirty="0"/>
          </a:p>
          <a:p>
            <a:r>
              <a:rPr lang="en-US" b="1" dirty="0"/>
              <a:t>10. </a:t>
            </a:r>
            <a:r>
              <a:rPr lang="en-US" dirty="0"/>
              <a:t>a person who dances</a:t>
            </a:r>
            <a:endParaRPr lang="ru-RU" dirty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248022750"/>
              </p:ext>
            </p:extLst>
          </p:nvPr>
        </p:nvGraphicFramePr>
        <p:xfrm>
          <a:off x="6012160" y="294968"/>
          <a:ext cx="2304257" cy="365760"/>
        </p:xfrm>
        <a:graphic>
          <a:graphicData uri="http://schemas.openxmlformats.org/drawingml/2006/table">
            <a:tbl>
              <a:tblPr/>
              <a:tblGrid>
                <a:gridCol w="418137"/>
                <a:gridCol w="398206"/>
                <a:gridCol w="604684"/>
                <a:gridCol w="441615"/>
                <a:gridCol w="441615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76965981"/>
              </p:ext>
            </p:extLst>
          </p:nvPr>
        </p:nvGraphicFramePr>
        <p:xfrm>
          <a:off x="5914103" y="914400"/>
          <a:ext cx="2713704" cy="383458"/>
        </p:xfrm>
        <a:graphic>
          <a:graphicData uri="http://schemas.openxmlformats.org/drawingml/2006/table">
            <a:tbl>
              <a:tblPr/>
              <a:tblGrid>
                <a:gridCol w="471949"/>
                <a:gridCol w="516193"/>
                <a:gridCol w="478067"/>
                <a:gridCol w="504056"/>
                <a:gridCol w="360040"/>
                <a:gridCol w="383399"/>
              </a:tblGrid>
              <a:tr h="3834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48110702"/>
              </p:ext>
            </p:extLst>
          </p:nvPr>
        </p:nvGraphicFramePr>
        <p:xfrm>
          <a:off x="7300452" y="1474839"/>
          <a:ext cx="1721792" cy="368709"/>
        </p:xfrm>
        <a:graphic>
          <a:graphicData uri="http://schemas.openxmlformats.org/drawingml/2006/table">
            <a:tbl>
              <a:tblPr/>
              <a:tblGrid>
                <a:gridCol w="324464"/>
                <a:gridCol w="280219"/>
                <a:gridCol w="339213"/>
                <a:gridCol w="288092"/>
                <a:gridCol w="216024"/>
                <a:gridCol w="273780"/>
              </a:tblGrid>
              <a:tr h="36870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61695418"/>
              </p:ext>
            </p:extLst>
          </p:nvPr>
        </p:nvGraphicFramePr>
        <p:xfrm>
          <a:off x="6046839" y="1961535"/>
          <a:ext cx="2917649" cy="365760"/>
        </p:xfrm>
        <a:graphic>
          <a:graphicData uri="http://schemas.openxmlformats.org/drawingml/2006/table">
            <a:tbl>
              <a:tblPr/>
              <a:tblGrid>
                <a:gridCol w="235974"/>
                <a:gridCol w="383458"/>
                <a:gridCol w="339213"/>
                <a:gridCol w="309716"/>
                <a:gridCol w="294968"/>
                <a:gridCol w="339213"/>
                <a:gridCol w="294967"/>
                <a:gridCol w="390833"/>
                <a:gridCol w="329307"/>
              </a:tblGrid>
              <a:tr h="3392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19812054"/>
              </p:ext>
            </p:extLst>
          </p:nvPr>
        </p:nvGraphicFramePr>
        <p:xfrm>
          <a:off x="5796116" y="2551471"/>
          <a:ext cx="2664316" cy="365760"/>
        </p:xfrm>
        <a:graphic>
          <a:graphicData uri="http://schemas.openxmlformats.org/drawingml/2006/table">
            <a:tbl>
              <a:tblPr/>
              <a:tblGrid>
                <a:gridCol w="368710"/>
                <a:gridCol w="351390"/>
                <a:gridCol w="504056"/>
                <a:gridCol w="360040"/>
                <a:gridCol w="360040"/>
                <a:gridCol w="288032"/>
                <a:gridCol w="432048"/>
              </a:tblGrid>
              <a:tr h="280219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76605215"/>
              </p:ext>
            </p:extLst>
          </p:nvPr>
        </p:nvGraphicFramePr>
        <p:xfrm>
          <a:off x="5973097" y="3052916"/>
          <a:ext cx="2991391" cy="365760"/>
        </p:xfrm>
        <a:graphic>
          <a:graphicData uri="http://schemas.openxmlformats.org/drawingml/2006/table">
            <a:tbl>
              <a:tblPr/>
              <a:tblGrid>
                <a:gridCol w="303739"/>
                <a:gridCol w="383671"/>
                <a:gridCol w="335713"/>
                <a:gridCol w="511561"/>
                <a:gridCol w="367685"/>
                <a:gridCol w="225762"/>
                <a:gridCol w="333758"/>
                <a:gridCol w="264751"/>
                <a:gridCol w="264751"/>
              </a:tblGrid>
              <a:tr h="33921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291350397"/>
              </p:ext>
            </p:extLst>
          </p:nvPr>
        </p:nvGraphicFramePr>
        <p:xfrm>
          <a:off x="4527755" y="3819832"/>
          <a:ext cx="3111911" cy="383458"/>
        </p:xfrm>
        <a:graphic>
          <a:graphicData uri="http://schemas.openxmlformats.org/drawingml/2006/table">
            <a:tbl>
              <a:tblPr/>
              <a:tblGrid>
                <a:gridCol w="457200"/>
                <a:gridCol w="575187"/>
                <a:gridCol w="471948"/>
                <a:gridCol w="589936"/>
                <a:gridCol w="326238"/>
                <a:gridCol w="360040"/>
                <a:gridCol w="331362"/>
              </a:tblGrid>
              <a:tr h="3834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131586287"/>
              </p:ext>
            </p:extLst>
          </p:nvPr>
        </p:nvGraphicFramePr>
        <p:xfrm>
          <a:off x="4716016" y="4797152"/>
          <a:ext cx="2304256" cy="365760"/>
        </p:xfrm>
        <a:graphic>
          <a:graphicData uri="http://schemas.openxmlformats.org/drawingml/2006/table">
            <a:tbl>
              <a:tblPr/>
              <a:tblGrid>
                <a:gridCol w="401674"/>
                <a:gridCol w="471949"/>
                <a:gridCol w="604684"/>
                <a:gridCol w="530942"/>
                <a:gridCol w="295007"/>
              </a:tblGrid>
              <a:tr h="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752711722"/>
              </p:ext>
            </p:extLst>
          </p:nvPr>
        </p:nvGraphicFramePr>
        <p:xfrm>
          <a:off x="6120581" y="5427406"/>
          <a:ext cx="2555877" cy="365760"/>
        </p:xfrm>
        <a:graphic>
          <a:graphicData uri="http://schemas.openxmlformats.org/drawingml/2006/table">
            <a:tbl>
              <a:tblPr/>
              <a:tblGrid>
                <a:gridCol w="529431"/>
                <a:gridCol w="492918"/>
                <a:gridCol w="525414"/>
                <a:gridCol w="432048"/>
                <a:gridCol w="288033"/>
                <a:gridCol w="288033"/>
              </a:tblGrid>
              <a:tr h="28022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7" name="Таблица 1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012204238"/>
              </p:ext>
            </p:extLst>
          </p:nvPr>
        </p:nvGraphicFramePr>
        <p:xfrm>
          <a:off x="4860033" y="6135329"/>
          <a:ext cx="2664295" cy="390015"/>
        </p:xfrm>
        <a:graphic>
          <a:graphicData uri="http://schemas.openxmlformats.org/drawingml/2006/table">
            <a:tbl>
              <a:tblPr/>
              <a:tblGrid>
                <a:gridCol w="287514"/>
                <a:gridCol w="407980"/>
                <a:gridCol w="377891"/>
                <a:gridCol w="498358"/>
                <a:gridCol w="546276"/>
                <a:gridCol w="546276"/>
              </a:tblGrid>
              <a:tr h="39001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54993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\\alpha\Vostrova_SS$\Мои документы\фоны\bv1008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s://im0-tub-kz.yandex.net/i?id=ea405f65574258e8efb215d06f9f0e28&amp;n=33&amp;h=190&amp;w=170"/>
          <p:cNvPicPr>
            <a:picLocks noChangeAspect="1" noChangeArrowheads="1"/>
          </p:cNvPicPr>
          <p:nvPr/>
        </p:nvPicPr>
        <p:blipFill>
          <a:blip r:embed="rId2" cstate="print"/>
          <a:srcRect t="4254"/>
          <a:stretch>
            <a:fillRect/>
          </a:stretch>
        </p:blipFill>
        <p:spPr bwMode="auto">
          <a:xfrm>
            <a:off x="1115616" y="0"/>
            <a:ext cx="7776864" cy="6858000"/>
          </a:xfrm>
          <a:prstGeom prst="rect">
            <a:avLst/>
          </a:prstGeom>
          <a:noFill/>
        </p:spPr>
      </p:pic>
      <p:sp>
        <p:nvSpPr>
          <p:cNvPr id="12" name="Объект 11"/>
          <p:cNvSpPr>
            <a:spLocks noGrp="1"/>
          </p:cNvSpPr>
          <p:nvPr>
            <p:ph idx="1"/>
          </p:nvPr>
        </p:nvSpPr>
        <p:spPr>
          <a:xfrm rot="20612269">
            <a:off x="964996" y="1229691"/>
            <a:ext cx="6909839" cy="4002167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en-US" dirty="0">
                <a:latin typeface="Script MT Bold" pitchFamily="66" charset="0"/>
              </a:rPr>
              <a:t> </a:t>
            </a:r>
            <a:r>
              <a:rPr lang="en-US" sz="5000" b="1" i="1" dirty="0">
                <a:latin typeface="Times New Roman" pitchFamily="18" charset="0"/>
                <a:cs typeface="Times New Roman" pitchFamily="18" charset="0"/>
              </a:rPr>
              <a:t>Letter.</a:t>
            </a:r>
            <a:endParaRPr lang="ru-RU" sz="5000" i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5000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5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Hello, my friends.</a:t>
            </a:r>
            <a:endParaRPr lang="ru-RU" sz="50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am writing this letter from </a:t>
            </a:r>
            <a:r>
              <a:rPr lang="en-US" sz="4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Astana</a:t>
            </a:r>
            <a:r>
              <a:rPr lang="en-US" sz="4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My name is </a:t>
            </a:r>
            <a:r>
              <a:rPr lang="en-US" sz="4200" b="1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Asel</a:t>
            </a:r>
            <a:r>
              <a:rPr lang="en-US" sz="4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.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en-US" sz="4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 am 13 years old. I study at Grammar school. I want to share with  you my  </a:t>
            </a:r>
            <a:r>
              <a:rPr lang="en-US" sz="4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ideas  </a:t>
            </a:r>
            <a:r>
              <a:rPr lang="en-US" sz="4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concerning  profession.</a:t>
            </a:r>
            <a:endParaRPr lang="ru-RU" sz="4200" b="1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sz="4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There are a lot of professions nowadays. But my </a:t>
            </a:r>
            <a:r>
              <a:rPr lang="en-US" sz="4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dream </a:t>
            </a:r>
            <a:r>
              <a:rPr lang="en-US" sz="4200" b="1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is to become a doctor. Doctor is a noble and an important profession. When I’m twenty five, I’ll be happy when people of my country are healthy and wealthy. As they say “ Health is above wealth”.  What about you, my friends? What will you be when you are </a:t>
            </a:r>
            <a:r>
              <a:rPr lang="en-US" sz="4200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twenty five                                                       </a:t>
            </a:r>
            <a:r>
              <a:rPr lang="en-US" sz="4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  Love, </a:t>
            </a:r>
            <a:r>
              <a:rPr lang="en-US" sz="42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Asel</a:t>
            </a:r>
            <a:r>
              <a:rPr lang="en-US" sz="4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4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8" name="Picture 6" descr="https://im2-tub-kz.yandex.net/i?id=69b37f29ed02493fe94ca9fc97227c73&amp;n=33&amp;h=190&amp;w=2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648"/>
            <a:ext cx="2266950" cy="180975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3411910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260648"/>
            <a:ext cx="8363272" cy="5865515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We</a:t>
            </a:r>
            <a:r>
              <a:rPr lang="en-US" dirty="0" smtClean="0"/>
              <a:t>’ll </a:t>
            </a:r>
            <a:r>
              <a:rPr lang="en-US" dirty="0" smtClean="0"/>
              <a:t>be a doctor                   </a:t>
            </a:r>
            <a:r>
              <a:rPr lang="en-US" dirty="0" smtClean="0"/>
              <a:t>We’ll </a:t>
            </a:r>
            <a:r>
              <a:rPr lang="en-US" dirty="0" smtClean="0"/>
              <a:t>be a teacher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We’ll </a:t>
            </a:r>
            <a:r>
              <a:rPr lang="en-US" dirty="0" smtClean="0"/>
              <a:t>be a </a:t>
            </a:r>
            <a:r>
              <a:rPr lang="en-US" dirty="0" smtClean="0"/>
              <a:t>pilot                         We’ll be builder </a:t>
            </a:r>
            <a:endParaRPr lang="ru-RU" dirty="0"/>
          </a:p>
        </p:txBody>
      </p:sp>
      <p:pic>
        <p:nvPicPr>
          <p:cNvPr id="1026" name="Picture 2" descr="D:\сурет сабакка\2кл\doctor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2448272" cy="225786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D:\сурет сабакка\2кл\teacher-give-chance-to-students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1268760"/>
            <a:ext cx="2376264" cy="2202183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2" descr="DETAIL_PICTURE_629348"/>
          <p:cNvPicPr>
            <a:picLocks noChangeAspect="1" noChangeArrowheads="1"/>
          </p:cNvPicPr>
          <p:nvPr/>
        </p:nvPicPr>
        <p:blipFill>
          <a:blip r:embed="rId4" cstate="print"/>
          <a:srcRect l="2954"/>
          <a:stretch>
            <a:fillRect/>
          </a:stretch>
        </p:blipFill>
        <p:spPr bwMode="auto">
          <a:xfrm>
            <a:off x="899592" y="4437112"/>
            <a:ext cx="2425700" cy="186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3" descr="1665047293"/>
          <p:cNvPicPr>
            <a:picLocks noChangeAspect="1" noChangeArrowheads="1"/>
          </p:cNvPicPr>
          <p:nvPr/>
        </p:nvPicPr>
        <p:blipFill>
          <a:blip r:embed="rId5" cstate="print"/>
          <a:srcRect l="3258" r="5307"/>
          <a:stretch>
            <a:fillRect/>
          </a:stretch>
        </p:blipFill>
        <p:spPr bwMode="auto">
          <a:xfrm>
            <a:off x="5364088" y="4365104"/>
            <a:ext cx="2592288" cy="1883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рямоугольник 7"/>
          <p:cNvSpPr/>
          <p:nvPr/>
        </p:nvSpPr>
        <p:spPr>
          <a:xfrm>
            <a:off x="1331640" y="260648"/>
            <a:ext cx="561662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Phonetic drill</a:t>
            </a:r>
            <a:endParaRPr lang="ru-RU" sz="4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9276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“If I will be </a:t>
            </a:r>
            <a:r>
              <a:rPr lang="en-US" b="1" dirty="0" smtClean="0"/>
              <a:t>a  ….”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3528" y="1124744"/>
            <a:ext cx="8363272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1.</a:t>
            </a:r>
            <a:r>
              <a:rPr lang="en-US" dirty="0" smtClean="0"/>
              <a:t>If </a:t>
            </a:r>
            <a:r>
              <a:rPr lang="en-US" dirty="0"/>
              <a:t>I will be a doctor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I’ll always treat the patient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I’ll treat them every where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2.</a:t>
            </a:r>
            <a:r>
              <a:rPr lang="en-US" dirty="0"/>
              <a:t>If I will be a teacher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I’ll  always </a:t>
            </a:r>
            <a:r>
              <a:rPr lang="en-US" dirty="0" smtClean="0"/>
              <a:t>give them knowledge 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 I’ll teach them every day.</a:t>
            </a:r>
            <a:endParaRPr lang="ru-RU" dirty="0"/>
          </a:p>
          <a:p>
            <a:pPr marL="0" indent="0">
              <a:buNone/>
            </a:pPr>
            <a:r>
              <a:rPr lang="en-US" b="1" dirty="0"/>
              <a:t>3.</a:t>
            </a:r>
            <a:r>
              <a:rPr lang="en-US" dirty="0"/>
              <a:t>There are so many trades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Choose anyone you like</a:t>
            </a:r>
            <a:endParaRPr lang="ru-RU" dirty="0"/>
          </a:p>
          <a:p>
            <a:pPr marL="0" indent="0">
              <a:buNone/>
            </a:pPr>
            <a:r>
              <a:rPr lang="en-US" dirty="0"/>
              <a:t>   Choose anyone you like.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738924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497</Words>
  <Application>Microsoft Office PowerPoint</Application>
  <PresentationFormat>Экран (4:3)</PresentationFormat>
  <Paragraphs>81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4" baseType="lpstr">
      <vt:lpstr>Тема Office</vt:lpstr>
      <vt:lpstr>Изображение Paintbrush</vt:lpstr>
      <vt:lpstr>Слайд 1</vt:lpstr>
      <vt:lpstr>Слайд 2</vt:lpstr>
      <vt:lpstr>Слайд 3</vt:lpstr>
      <vt:lpstr>Will+ Infinitive He  will go to the U.K.</vt:lpstr>
      <vt:lpstr> </vt:lpstr>
      <vt:lpstr>Слайд 6</vt:lpstr>
      <vt:lpstr>Слайд 7</vt:lpstr>
      <vt:lpstr>Слайд 8</vt:lpstr>
      <vt:lpstr>“If I will be a  ….” </vt:lpstr>
      <vt:lpstr>Слайд 10</vt:lpstr>
      <vt:lpstr>Слайд 11</vt:lpstr>
      <vt:lpstr>Слайд 12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Will+</dc:title>
  <dc:creator>ajar</dc:creator>
  <cp:lastModifiedBy>Айнур</cp:lastModifiedBy>
  <cp:revision>38</cp:revision>
  <dcterms:created xsi:type="dcterms:W3CDTF">2013-03-13T11:55:18Z</dcterms:created>
  <dcterms:modified xsi:type="dcterms:W3CDTF">2016-02-03T20:21:33Z</dcterms:modified>
</cp:coreProperties>
</file>